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9" r:id="rId11"/>
    <p:sldId id="265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86476" autoAdjust="0"/>
  </p:normalViewPr>
  <p:slideViewPr>
    <p:cSldViewPr snapToGrid="0">
      <p:cViewPr varScale="1">
        <p:scale>
          <a:sx n="139" d="100"/>
          <a:sy n="139" d="100"/>
        </p:scale>
        <p:origin x="10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B7B51-8871-044C-0466-2F18331400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E9EC8B-D54C-579F-119D-462A8C9BF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81361-B333-E79E-B8F2-A2751A7C6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E0C8-E927-41B3-88BE-C511164ED4DD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92AF6-6D0C-16AE-456A-3E2F8AB05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16196-CE73-51EA-539A-570F51DFF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EDB3-FF7E-4FA6-B015-629BAD1F6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02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2D2F8-54A4-AA7F-B144-8239A0178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27940-F439-7B31-93ED-A1E3FD1AE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505FB-6B3B-1017-4EAF-1FE5FCCE2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E0C8-E927-41B3-88BE-C511164ED4DD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476F5-BE84-0659-4960-795CC0C14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74543-C92B-C456-E074-FDAE3ABAB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EDB3-FF7E-4FA6-B015-629BAD1F6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84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70868-F212-28BB-F059-EED210459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61991-AAAC-BCC5-6ABD-F35F18A3E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6FF23-1FCF-FEFC-D9CC-CBBA7C68C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E0C8-E927-41B3-88BE-C511164ED4DD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69413-EE23-4511-2631-83FDA23C0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CB0C1-591D-9A96-3173-51512D889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EDB3-FF7E-4FA6-B015-629BAD1F6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29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F9639-0DCE-ABD4-B2F1-15A938F70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E5F27-3425-5D22-0ED7-19F4628EFC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48DC6-EC91-03A3-E13B-8147E8CBC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ECD2CE-77BC-4638-84A8-AD10C0FA5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E0C8-E927-41B3-88BE-C511164ED4DD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2FA7E1-B1D7-1916-28FB-DA2556B32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015F83-D584-5A05-A762-682A94895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EDB3-FF7E-4FA6-B015-629BAD1F6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24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87475-D9F9-108F-3198-C4927464B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67252-2166-6F94-DE1F-671D26B16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8C6045-0183-245F-2E09-B5761A24E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8F8A08-68A8-48FC-D31C-1E7C27D6B6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6831B-34CC-A03A-A2E0-E74EC8A29C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4D8717-7D57-2D27-28D7-9D31D93B8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E0C8-E927-41B3-88BE-C511164ED4DD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36464E-F96C-BD86-5062-1509BA2E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B4CF76-AB0B-8816-B389-EBD7EE3FD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EDB3-FF7E-4FA6-B015-629BAD1F6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319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1EEBF-14C1-BEDE-73BB-D9504BF64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C0B71C-6C0E-10CD-DA83-A98BE8BD2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E0C8-E927-41B3-88BE-C511164ED4DD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D30EB0-ECF3-83D8-01FE-AEDBDB53F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D0EA5B-2153-4E81-1289-E5B44AB26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EDB3-FF7E-4FA6-B015-629BAD1F6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98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99FF22-98BC-1ED5-572E-178F4C88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E0C8-E927-41B3-88BE-C511164ED4DD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94B826-548C-7B33-AA38-5B7F7ECC3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2348E-8BA0-86E8-C60F-4A1D02E53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EDB3-FF7E-4FA6-B015-629BAD1F6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5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A16D5-7D37-4DF6-A96F-199E06ECB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A2FDD-CA90-43C4-FB76-71B5CA3B1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BE246-33EE-5422-F813-1D690F8AD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05C95-C68B-C27C-05C3-63E749C1D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E0C8-E927-41B3-88BE-C511164ED4DD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3C7C1B-1AA7-8811-EECF-8F56E630D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4FD20B-6F52-CFC2-37F7-90A6040EA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EDB3-FF7E-4FA6-B015-629BAD1F6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7318-468A-CE43-DD83-4A9F275F5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CBAAEC-6DF0-99B3-8D66-425C223946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6BC1E-2F0B-D295-D8FC-F69CC1C8A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CA0CA-4AF5-B6F0-0900-DEE17FCB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E0C8-E927-41B3-88BE-C511164ED4DD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C28D9-E655-D62E-F084-9CB0164B9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1063C-8036-4FEB-9FFB-11254BCEB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EDB3-FF7E-4FA6-B015-629BAD1F6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9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498E8-A315-9C68-11A6-F374D9D4F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45C941-BC25-D8DC-DAE6-75B6C746D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36BCE-220D-98D9-7836-2C52DFC3D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E0C8-E927-41B3-88BE-C511164ED4DD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13E30-46C8-E884-43C9-F064C52B4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88E8B-B5FB-E951-F1CE-9E67EC062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EDB3-FF7E-4FA6-B015-629BAD1F6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34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1FFE52-1FF6-C1AA-B0F9-8A685A0C9C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67523B-E86D-8DB1-3F3A-AA1A6FCA6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FD4D9-680F-E40B-F734-FBF4D73D8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E0C8-E927-41B3-88BE-C511164ED4DD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D9F9D-D6B4-BB4C-07C7-81BB46FF7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13A86-F6BF-8E33-34FD-7BBB56F84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9EDB3-FF7E-4FA6-B015-629BAD1F6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539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994429-2900-13D0-1C4B-C25AD1F91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D31E4-DC4D-8896-0068-071C7E93A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53A5B-6DE7-1BB3-3083-D55B4BDDB9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F3E0C8-E927-41B3-88BE-C511164ED4DD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59DCC-BF50-373B-3543-67F4E7127B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5D343-CA42-5131-7BAB-8F78119A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B9EDB3-FF7E-4FA6-B015-629BAD1F6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1F966-E696-9453-D4FD-B161D738B0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Component Test Streamlining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9EBF74-F4D8-03D1-91A5-5460ADC739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noProof="0" dirty="0"/>
              <a:t>Renew Test Handling</a:t>
            </a:r>
          </a:p>
          <a:p>
            <a:endParaRPr lang="en-US" noProof="0" dirty="0"/>
          </a:p>
          <a:p>
            <a:r>
              <a:rPr lang="en-US" noProof="0" dirty="0"/>
              <a:t>By</a:t>
            </a:r>
          </a:p>
          <a:p>
            <a:r>
              <a:rPr lang="en-US" noProof="0" dirty="0"/>
              <a:t>DCVI</a:t>
            </a:r>
          </a:p>
        </p:txBody>
      </p:sp>
    </p:spTree>
    <p:extLst>
      <p:ext uri="{BB962C8B-B14F-4D97-AF65-F5344CB8AC3E}">
        <p14:creationId xmlns:p14="http://schemas.microsoft.com/office/powerpoint/2010/main" val="2801534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8B17A-9883-E44B-97C9-B0FE6B419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400"/>
            <a:ext cx="10515600" cy="1325563"/>
          </a:xfrm>
        </p:spPr>
        <p:txBody>
          <a:bodyPr/>
          <a:lstStyle/>
          <a:p>
            <a:r>
              <a:rPr lang="en-US" noProof="0" dirty="0"/>
              <a:t>Challenges of current copy strategy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6AD05B3-8556-054C-048D-688DD139C8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220125"/>
              </p:ext>
            </p:extLst>
          </p:nvPr>
        </p:nvGraphicFramePr>
        <p:xfrm>
          <a:off x="914399" y="1180879"/>
          <a:ext cx="10515599" cy="5687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3576">
                  <a:extLst>
                    <a:ext uri="{9D8B030D-6E8A-4147-A177-3AD203B41FA5}">
                      <a16:colId xmlns:a16="http://schemas.microsoft.com/office/drawing/2014/main" val="3919278020"/>
                    </a:ext>
                  </a:extLst>
                </a:gridCol>
                <a:gridCol w="5262023">
                  <a:extLst>
                    <a:ext uri="{9D8B030D-6E8A-4147-A177-3AD203B41FA5}">
                      <a16:colId xmlns:a16="http://schemas.microsoft.com/office/drawing/2014/main" val="45124360"/>
                    </a:ext>
                  </a:extLst>
                </a:gridCol>
              </a:tblGrid>
              <a:tr h="352126">
                <a:tc>
                  <a:txBody>
                    <a:bodyPr/>
                    <a:lstStyle/>
                    <a:p>
                      <a:r>
                        <a:rPr lang="en-US" noProof="0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Problem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5303"/>
                  </a:ext>
                </a:extLst>
              </a:tr>
              <a:tr h="960014">
                <a:tc>
                  <a:txBody>
                    <a:bodyPr/>
                    <a:lstStyle/>
                    <a:p>
                      <a:r>
                        <a:rPr lang="en-US" noProof="0" dirty="0"/>
                        <a:t>Large number of copies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/>
                        <a:t>Same/Similar code(libs) in every variant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Time consuming rework for generic changes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Fixes in variants not easily distributed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Features variant specific behavior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76158"/>
                  </a:ext>
                </a:extLst>
              </a:tr>
              <a:tr h="736581">
                <a:tc>
                  <a:txBody>
                    <a:bodyPr/>
                    <a:lstStyle/>
                    <a:p>
                      <a:r>
                        <a:rPr lang="en-US" noProof="0" dirty="0"/>
                        <a:t>No overview across Variant/Option/Feature/Test/Result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Missing or not executed tests are not identified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Duplicated test cause effort and execution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91435"/>
                  </a:ext>
                </a:extLst>
              </a:tr>
              <a:tr h="1248043">
                <a:tc>
                  <a:txBody>
                    <a:bodyPr/>
                    <a:lstStyle/>
                    <a:p>
                      <a:r>
                        <a:rPr lang="en-US" noProof="0" dirty="0"/>
                        <a:t>Variant development overlap with each other and dcvi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Risk of missing transfer (requires manual tracking)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Requires time consuming sync between variants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Triggers merge conflicts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044120"/>
                  </a:ext>
                </a:extLst>
              </a:tr>
              <a:tr h="858502">
                <a:tc>
                  <a:txBody>
                    <a:bodyPr/>
                    <a:lstStyle/>
                    <a:p>
                      <a:r>
                        <a:rPr lang="en-US" noProof="0" dirty="0"/>
                        <a:t>Increasing number of maintained variants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Test maintenance effort grows every year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Slows down/prevents feature development due to large effort for test adaption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9102"/>
                  </a:ext>
                </a:extLst>
              </a:tr>
              <a:tr h="858502">
                <a:tc>
                  <a:txBody>
                    <a:bodyPr/>
                    <a:lstStyle/>
                    <a:p>
                      <a:r>
                        <a:rPr lang="en-US" noProof="0" dirty="0"/>
                        <a:t>Fixes or improvement of coverage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Test fixes required due to CR’s are difficult to distribute or find across variants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Distribution of coverage improvements are time consuming and difficult to do within the timeframe of a CR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057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9397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C63AD-1AC4-973A-F1B4-3423CBE78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B6B53-DE57-7F4F-2EC9-5723070C5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Current Test Variants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1C477D8-EC4E-BF9A-58EF-B95B219C5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748353"/>
              </p:ext>
            </p:extLst>
          </p:nvPr>
        </p:nvGraphicFramePr>
        <p:xfrm>
          <a:off x="918594" y="1512960"/>
          <a:ext cx="10511403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7251">
                  <a:extLst>
                    <a:ext uri="{9D8B030D-6E8A-4147-A177-3AD203B41FA5}">
                      <a16:colId xmlns:a16="http://schemas.microsoft.com/office/drawing/2014/main" val="3919278020"/>
                    </a:ext>
                  </a:extLst>
                </a:gridCol>
                <a:gridCol w="3507076">
                  <a:extLst>
                    <a:ext uri="{9D8B030D-6E8A-4147-A177-3AD203B41FA5}">
                      <a16:colId xmlns:a16="http://schemas.microsoft.com/office/drawing/2014/main" val="166185580"/>
                    </a:ext>
                  </a:extLst>
                </a:gridCol>
                <a:gridCol w="3507076">
                  <a:extLst>
                    <a:ext uri="{9D8B030D-6E8A-4147-A177-3AD203B41FA5}">
                      <a16:colId xmlns:a16="http://schemas.microsoft.com/office/drawing/2014/main" val="45124360"/>
                    </a:ext>
                  </a:extLst>
                </a:gridCol>
              </a:tblGrid>
              <a:tr h="352126">
                <a:tc>
                  <a:txBody>
                    <a:bodyPr/>
                    <a:lstStyle/>
                    <a:p>
                      <a:r>
                        <a:rPr lang="en-US" noProof="0" dirty="0"/>
                        <a:t>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Con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5303"/>
                  </a:ext>
                </a:extLst>
              </a:tr>
              <a:tr h="1128735">
                <a:tc>
                  <a:txBody>
                    <a:bodyPr/>
                    <a:lstStyle/>
                    <a:p>
                      <a:r>
                        <a:rPr lang="en-US" noProof="0" dirty="0"/>
                        <a:t>Copy per variant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Fully independent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No merge conflicts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Fast initial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Time consuming maintenance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Requires effort to sync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Duplicates will be copied and worst case another duplicate added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76158"/>
                  </a:ext>
                </a:extLst>
              </a:tr>
              <a:tr h="1128735">
                <a:tc>
                  <a:txBody>
                    <a:bodyPr/>
                    <a:lstStyle/>
                    <a:p>
                      <a:r>
                        <a:rPr lang="en-US" noProof="0" dirty="0"/>
                        <a:t>Common test which loop across variants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Fast development of new variant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“Same” coverage across variants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No/low sync effort across variants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Grow very fast very big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Difficult to adapt for variant specific features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Variant might be added without understanding of test/expect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Difficult to document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Variant specific expect in common location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91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1541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ED292-43BB-D39A-7522-FB6B1FFE2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9B5A1-89E5-C651-FA87-E4CBA95C6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Requirements for future Component Testing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175C4EC-C540-88F0-FB22-CAF899DE0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03992"/>
              </p:ext>
            </p:extLst>
          </p:nvPr>
        </p:nvGraphicFramePr>
        <p:xfrm>
          <a:off x="746077" y="1512961"/>
          <a:ext cx="10424612" cy="1122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0460">
                  <a:extLst>
                    <a:ext uri="{9D8B030D-6E8A-4147-A177-3AD203B41FA5}">
                      <a16:colId xmlns:a16="http://schemas.microsoft.com/office/drawing/2014/main" val="3919278020"/>
                    </a:ext>
                  </a:extLst>
                </a:gridCol>
                <a:gridCol w="3507076">
                  <a:extLst>
                    <a:ext uri="{9D8B030D-6E8A-4147-A177-3AD203B41FA5}">
                      <a16:colId xmlns:a16="http://schemas.microsoft.com/office/drawing/2014/main" val="166185580"/>
                    </a:ext>
                  </a:extLst>
                </a:gridCol>
                <a:gridCol w="3507076">
                  <a:extLst>
                    <a:ext uri="{9D8B030D-6E8A-4147-A177-3AD203B41FA5}">
                      <a16:colId xmlns:a16="http://schemas.microsoft.com/office/drawing/2014/main" val="45124360"/>
                    </a:ext>
                  </a:extLst>
                </a:gridCol>
              </a:tblGrid>
              <a:tr h="339346">
                <a:tc>
                  <a:txBody>
                    <a:bodyPr/>
                    <a:lstStyle/>
                    <a:p>
                      <a:r>
                        <a:rPr lang="en-US" noProof="0" dirty="0"/>
                        <a:t>Requirement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Risk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5303"/>
                  </a:ext>
                </a:extLst>
              </a:tr>
              <a:tr h="1611894">
                <a:tc>
                  <a:txBody>
                    <a:bodyPr/>
                    <a:lstStyle/>
                    <a:p>
                      <a:r>
                        <a:rPr lang="en-US" noProof="0" dirty="0"/>
                        <a:t>No Copies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Easy to maintain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Single source for test logic can/must be better documented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Features same behavior across variants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(Reuse triggers intense review)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Merge conflicts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Updates may disturb original test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Larger effort due to more complex test caused by variant features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76158"/>
                  </a:ext>
                </a:extLst>
              </a:tr>
              <a:tr h="726770">
                <a:tc>
                  <a:txBody>
                    <a:bodyPr/>
                    <a:lstStyle/>
                    <a:p>
                      <a:r>
                        <a:rPr lang="en-US" noProof="0" dirty="0"/>
                        <a:t>Centralized overview of test results/coverage displaying test/variant/option/feature/result(P/F/S/NA)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Known coverage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Clear test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91435"/>
                  </a:ext>
                </a:extLst>
              </a:tr>
              <a:tr h="726770">
                <a:tc>
                  <a:txBody>
                    <a:bodyPr/>
                    <a:lstStyle/>
                    <a:p>
                      <a:r>
                        <a:rPr lang="en-US" noProof="0" dirty="0"/>
                        <a:t>Overview tests which enabled </a:t>
                      </a:r>
                      <a:r>
                        <a:rPr lang="en-US" noProof="0" dirty="0" err="1"/>
                        <a:t>subComponent</a:t>
                      </a:r>
                      <a:r>
                        <a:rPr lang="en-US" noProof="0" dirty="0"/>
                        <a:t> tests in case of fail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Save execution time in case of pass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Details for debugging in case of fail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Test gaps due to missing coverage in overview test. (To avoid test gaps run “debugging” tests e.g. weekly)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030397"/>
                  </a:ext>
                </a:extLst>
              </a:tr>
              <a:tr h="726770">
                <a:tc>
                  <a:txBody>
                    <a:bodyPr/>
                    <a:lstStyle/>
                    <a:p>
                      <a:r>
                        <a:rPr lang="en-US" noProof="0" dirty="0"/>
                        <a:t>Measurement data collection </a:t>
                      </a:r>
                      <a:r>
                        <a:rPr lang="en-US" noProof="0" dirty="0" err="1"/>
                        <a:t>testId</a:t>
                      </a:r>
                      <a:r>
                        <a:rPr lang="en-US" noProof="0" dirty="0"/>
                        <a:t>/</a:t>
                      </a:r>
                      <a:r>
                        <a:rPr lang="en-US" noProof="0" dirty="0" err="1"/>
                        <a:t>analogResult</a:t>
                      </a:r>
                      <a:r>
                        <a:rPr lang="en-US" noProof="0" dirty="0"/>
                        <a:t>/&lt;P/F/S/NA&gt;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Simplify root cause analysis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Large amount of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626642"/>
                  </a:ext>
                </a:extLst>
              </a:tr>
              <a:tr h="848365">
                <a:tc>
                  <a:txBody>
                    <a:bodyPr/>
                    <a:lstStyle/>
                    <a:p>
                      <a:r>
                        <a:rPr lang="en-US" noProof="0" dirty="0"/>
                        <a:t>Support of complex test sequences with flexible/simple access to atomic checks (</a:t>
                      </a:r>
                      <a:r>
                        <a:rPr lang="en-US" noProof="0" dirty="0" err="1"/>
                        <a:t>logset</a:t>
                      </a:r>
                      <a:r>
                        <a:rPr lang="en-US" noProof="0" dirty="0"/>
                        <a:t>/state data/…)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Reduce overall number of tests as, one sequence can do multiple checks.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Increase complexity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76629"/>
                  </a:ext>
                </a:extLst>
              </a:tr>
              <a:tr h="726770">
                <a:tc>
                  <a:txBody>
                    <a:bodyPr/>
                    <a:lstStyle/>
                    <a:p>
                      <a:r>
                        <a:rPr lang="en-US" noProof="0" dirty="0"/>
                        <a:t>Standard setups (Typical/Min/Max/…)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Simplifies new variant setup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Minimizes maintenance effort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May end up with large number of “Standards”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Reduced test coverage due to “same” values all over the place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895547"/>
                  </a:ext>
                </a:extLst>
              </a:tr>
              <a:tr h="726770">
                <a:tc>
                  <a:txBody>
                    <a:bodyPr/>
                    <a:lstStyle/>
                    <a:p>
                      <a:r>
                        <a:rPr lang="en-US" noProof="0" dirty="0"/>
                        <a:t>Variant specific data must be in variant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Clear correlation of test data location and variant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373167"/>
                  </a:ext>
                </a:extLst>
              </a:tr>
              <a:tr h="726770">
                <a:tc>
                  <a:txBody>
                    <a:bodyPr/>
                    <a:lstStyle/>
                    <a:p>
                      <a:r>
                        <a:rPr lang="en-US" noProof="0" dirty="0"/>
                        <a:t>Test must be started from variant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No need-to-know which tests to execute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95382"/>
                  </a:ext>
                </a:extLst>
              </a:tr>
              <a:tr h="726770">
                <a:tc>
                  <a:txBody>
                    <a:bodyPr/>
                    <a:lstStyle/>
                    <a:p>
                      <a:r>
                        <a:rPr lang="en-US" noProof="0" dirty="0"/>
                        <a:t>Test need to be executable via </a:t>
                      </a:r>
                      <a:r>
                        <a:rPr lang="en-US" noProof="0" dirty="0" err="1"/>
                        <a:t>bazel</a:t>
                      </a:r>
                      <a:r>
                        <a:rPr lang="en-US" noProof="0" dirty="0"/>
                        <a:t> test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Flexible test execution (General features of professional test framework)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235415"/>
                  </a:ext>
                </a:extLst>
              </a:tr>
              <a:tr h="726770">
                <a:tc>
                  <a:txBody>
                    <a:bodyPr/>
                    <a:lstStyle/>
                    <a:p>
                      <a:r>
                        <a:rPr lang="en-US" noProof="0" dirty="0"/>
                        <a:t>Categorize tests e.g. basic/smoke tests/special 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Supports flexible test flows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Shorten </a:t>
                      </a:r>
                      <a:r>
                        <a:rPr lang="en-US" noProof="0"/>
                        <a:t>test execution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229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1578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F48FC-81A2-B9C1-BF4C-1A1E0D6EA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Building Blocks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F958758-B48C-787D-B6EA-48BAF8E716C5}"/>
              </a:ext>
            </a:extLst>
          </p:cNvPr>
          <p:cNvSpPr/>
          <p:nvPr/>
        </p:nvSpPr>
        <p:spPr>
          <a:xfrm>
            <a:off x="895323" y="5179126"/>
            <a:ext cx="1310185" cy="797754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Test Setup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70F2C69-D1A4-89C8-6AFD-362225D8AA9A}"/>
              </a:ext>
            </a:extLst>
          </p:cNvPr>
          <p:cNvSpPr/>
          <p:nvPr/>
        </p:nvSpPr>
        <p:spPr>
          <a:xfrm>
            <a:off x="3688174" y="5179126"/>
            <a:ext cx="1310185" cy="797754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Test Execution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639447F-4627-344B-B334-84D5FB911A66}"/>
              </a:ext>
            </a:extLst>
          </p:cNvPr>
          <p:cNvSpPr/>
          <p:nvPr/>
        </p:nvSpPr>
        <p:spPr>
          <a:xfrm>
            <a:off x="8626982" y="5033704"/>
            <a:ext cx="3068186" cy="675609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Time/Release/Workspace Based Atomic results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5B2D28F-DAE1-2AF8-8A01-361CBAC5820B}"/>
              </a:ext>
            </a:extLst>
          </p:cNvPr>
          <p:cNvSpPr/>
          <p:nvPr/>
        </p:nvSpPr>
        <p:spPr>
          <a:xfrm>
            <a:off x="6717981" y="5179126"/>
            <a:ext cx="1310185" cy="797754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Test Analysis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2AFC54D-7EC3-A047-9641-96A835034E6A}"/>
              </a:ext>
            </a:extLst>
          </p:cNvPr>
          <p:cNvSpPr/>
          <p:nvPr/>
        </p:nvSpPr>
        <p:spPr>
          <a:xfrm>
            <a:off x="2936624" y="2851573"/>
            <a:ext cx="1310185" cy="797754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Variant List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7D8CB28-61C7-C155-84D1-D6F32EADE05C}"/>
              </a:ext>
            </a:extLst>
          </p:cNvPr>
          <p:cNvSpPr/>
          <p:nvPr/>
        </p:nvSpPr>
        <p:spPr>
          <a:xfrm>
            <a:off x="519538" y="2320115"/>
            <a:ext cx="1310185" cy="1375421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chemeClr val="tx1"/>
                </a:solidFill>
              </a:rPr>
              <a:t>Setup Collection</a:t>
            </a:r>
          </a:p>
          <a:p>
            <a:pPr algn="ctr"/>
            <a:r>
              <a:rPr lang="en-US" sz="1600" noProof="0" dirty="0" err="1">
                <a:solidFill>
                  <a:schemeClr val="tx1"/>
                </a:solidFill>
              </a:rPr>
              <a:t>Typ</a:t>
            </a:r>
            <a:r>
              <a:rPr lang="en-US" sz="1600" noProof="0" dirty="0">
                <a:solidFill>
                  <a:schemeClr val="tx1"/>
                </a:solidFill>
              </a:rPr>
              <a:t>/Variant/option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6241133-9ADE-A843-9521-1447958E7274}"/>
              </a:ext>
            </a:extLst>
          </p:cNvPr>
          <p:cNvSpPr/>
          <p:nvPr/>
        </p:nvSpPr>
        <p:spPr>
          <a:xfrm>
            <a:off x="519538" y="3812182"/>
            <a:ext cx="1588830" cy="797754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chemeClr val="tx1"/>
                </a:solidFill>
              </a:rPr>
              <a:t>Test Collection</a:t>
            </a:r>
          </a:p>
          <a:p>
            <a:pPr algn="ctr"/>
            <a:r>
              <a:rPr lang="en-US" sz="1600" noProof="0" dirty="0">
                <a:solidFill>
                  <a:schemeClr val="tx1"/>
                </a:solidFill>
              </a:rPr>
              <a:t>Feature/Logic/</a:t>
            </a:r>
            <a:r>
              <a:rPr lang="en-US" sz="1600" noProof="0" dirty="0" err="1">
                <a:solidFill>
                  <a:schemeClr val="tx1"/>
                </a:solidFill>
              </a:rPr>
              <a:t>AtomicCheck</a:t>
            </a:r>
            <a:endParaRPr lang="en-US" sz="1600" noProof="0" dirty="0">
              <a:solidFill>
                <a:schemeClr val="tx1"/>
              </a:solidFill>
            </a:endParaRP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350E459B-304C-6ABC-F647-46D66FA7083E}"/>
              </a:ext>
            </a:extLst>
          </p:cNvPr>
          <p:cNvCxnSpPr>
            <a:cxnSpLocks/>
            <a:stCxn id="8" idx="3"/>
            <a:endCxn id="41" idx="0"/>
          </p:cNvCxnSpPr>
          <p:nvPr/>
        </p:nvCxnSpPr>
        <p:spPr>
          <a:xfrm>
            <a:off x="4246809" y="3250450"/>
            <a:ext cx="96459" cy="84374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7B4EE5C4-2FA7-3735-4A43-0F170066CE71}"/>
              </a:ext>
            </a:extLst>
          </p:cNvPr>
          <p:cNvCxnSpPr>
            <a:cxnSpLocks/>
            <a:stCxn id="9" idx="3"/>
            <a:endCxn id="4" idx="0"/>
          </p:cNvCxnSpPr>
          <p:nvPr/>
        </p:nvCxnSpPr>
        <p:spPr>
          <a:xfrm flipH="1">
            <a:off x="1550416" y="3007826"/>
            <a:ext cx="279307" cy="2171300"/>
          </a:xfrm>
          <a:prstGeom prst="bentConnector4">
            <a:avLst>
              <a:gd name="adj1" fmla="val -223548"/>
              <a:gd name="adj2" fmla="val 86578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5D3FADDA-4E53-FE20-859E-53B3D733039F}"/>
              </a:ext>
            </a:extLst>
          </p:cNvPr>
          <p:cNvCxnSpPr>
            <a:cxnSpLocks/>
            <a:stCxn id="10" idx="3"/>
            <a:endCxn id="4" idx="0"/>
          </p:cNvCxnSpPr>
          <p:nvPr/>
        </p:nvCxnSpPr>
        <p:spPr>
          <a:xfrm flipH="1">
            <a:off x="1550416" y="4211059"/>
            <a:ext cx="557952" cy="968067"/>
          </a:xfrm>
          <a:prstGeom prst="bentConnector4">
            <a:avLst>
              <a:gd name="adj1" fmla="val -62170"/>
              <a:gd name="adj2" fmla="val 70602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F027007-D454-6436-403B-E6A9F85D6F63}"/>
              </a:ext>
            </a:extLst>
          </p:cNvPr>
          <p:cNvSpPr/>
          <p:nvPr/>
        </p:nvSpPr>
        <p:spPr>
          <a:xfrm>
            <a:off x="2614945" y="5403812"/>
            <a:ext cx="882180" cy="348382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Test Id</a:t>
            </a: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15EAA95B-1C91-4727-788C-31008B6B3754}"/>
              </a:ext>
            </a:extLst>
          </p:cNvPr>
          <p:cNvCxnSpPr>
            <a:cxnSpLocks/>
            <a:stCxn id="24" idx="3"/>
            <a:endCxn id="5" idx="1"/>
          </p:cNvCxnSpPr>
          <p:nvPr/>
        </p:nvCxnSpPr>
        <p:spPr>
          <a:xfrm>
            <a:off x="3497125" y="5578003"/>
            <a:ext cx="191049" cy="127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010CB50-9DDB-D1D9-DE8D-9B72431A96DA}"/>
              </a:ext>
            </a:extLst>
          </p:cNvPr>
          <p:cNvSpPr/>
          <p:nvPr/>
        </p:nvSpPr>
        <p:spPr>
          <a:xfrm>
            <a:off x="8626983" y="2200248"/>
            <a:ext cx="3102591" cy="1061477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Test Result Table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Unique Id (variant/feature) / Result(P/F/S/E/NA/-)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4E0E5A0-B386-DC7D-58F5-46B32DF64928}"/>
              </a:ext>
            </a:extLst>
          </p:cNvPr>
          <p:cNvSpPr/>
          <p:nvPr/>
        </p:nvSpPr>
        <p:spPr>
          <a:xfrm>
            <a:off x="8626982" y="3448518"/>
            <a:ext cx="3102591" cy="1403812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Test Measurement Table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Unique Id (variant/feature)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Atomic Result (Analog measurement/state/</a:t>
            </a:r>
            <a:r>
              <a:rPr lang="en-US" noProof="0" dirty="0" err="1">
                <a:solidFill>
                  <a:schemeClr val="tx1"/>
                </a:solidFill>
              </a:rPr>
              <a:t>logSet</a:t>
            </a:r>
            <a:r>
              <a:rPr lang="en-US" noProof="0" dirty="0">
                <a:solidFill>
                  <a:schemeClr val="tx1"/>
                </a:solidFill>
              </a:rPr>
              <a:t> data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6ADAA5B3-966A-9A19-423A-D7E6097816CB}"/>
              </a:ext>
            </a:extLst>
          </p:cNvPr>
          <p:cNvSpPr/>
          <p:nvPr/>
        </p:nvSpPr>
        <p:spPr>
          <a:xfrm>
            <a:off x="8626982" y="5857626"/>
            <a:ext cx="3068186" cy="675609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C9769E5F-9C29-D894-5EAD-A9F4BDE36CE1}"/>
              </a:ext>
            </a:extLst>
          </p:cNvPr>
          <p:cNvSpPr/>
          <p:nvPr/>
        </p:nvSpPr>
        <p:spPr>
          <a:xfrm>
            <a:off x="3591717" y="4094194"/>
            <a:ext cx="1503101" cy="339736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Variant Ids</a:t>
            </a:r>
          </a:p>
        </p:txBody>
      </p: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C3790519-7EC5-EE6E-66CC-D25EC46BF3DB}"/>
              </a:ext>
            </a:extLst>
          </p:cNvPr>
          <p:cNvCxnSpPr>
            <a:cxnSpLocks/>
            <a:stCxn id="41" idx="2"/>
            <a:endCxn id="5" idx="0"/>
          </p:cNvCxnSpPr>
          <p:nvPr/>
        </p:nvCxnSpPr>
        <p:spPr>
          <a:xfrm rot="5400000">
            <a:off x="3970670" y="4806528"/>
            <a:ext cx="745196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E7A64279-1274-65E4-BFEB-11548D11E0EE}"/>
              </a:ext>
            </a:extLst>
          </p:cNvPr>
          <p:cNvCxnSpPr>
            <a:cxnSpLocks/>
            <a:stCxn id="4" idx="3"/>
            <a:endCxn id="24" idx="1"/>
          </p:cNvCxnSpPr>
          <p:nvPr/>
        </p:nvCxnSpPr>
        <p:spPr>
          <a:xfrm>
            <a:off x="2205508" y="5578003"/>
            <a:ext cx="409437" cy="127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1594E4C8-004B-1808-4329-0432F15B9DED}"/>
              </a:ext>
            </a:extLst>
          </p:cNvPr>
          <p:cNvCxnSpPr>
            <a:cxnSpLocks/>
            <a:stCxn id="5" idx="3"/>
            <a:endCxn id="83" idx="1"/>
          </p:cNvCxnSpPr>
          <p:nvPr/>
        </p:nvCxnSpPr>
        <p:spPr>
          <a:xfrm>
            <a:off x="4998359" y="5578003"/>
            <a:ext cx="191049" cy="127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8A28FD07-4FBB-5D29-9A63-0F7B4B8E320B}"/>
              </a:ext>
            </a:extLst>
          </p:cNvPr>
          <p:cNvSpPr/>
          <p:nvPr/>
        </p:nvSpPr>
        <p:spPr>
          <a:xfrm>
            <a:off x="5189408" y="5408135"/>
            <a:ext cx="1310185" cy="339736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Unique Ids</a:t>
            </a:r>
          </a:p>
        </p:txBody>
      </p:sp>
      <p:cxnSp>
        <p:nvCxnSpPr>
          <p:cNvPr id="84" name="Connector: Elbow 83">
            <a:extLst>
              <a:ext uri="{FF2B5EF4-FFF2-40B4-BE49-F238E27FC236}">
                <a16:creationId xmlns:a16="http://schemas.microsoft.com/office/drawing/2014/main" id="{D218D3C4-30DA-C8B6-25D1-2E73DB49CA2F}"/>
              </a:ext>
            </a:extLst>
          </p:cNvPr>
          <p:cNvCxnSpPr>
            <a:cxnSpLocks/>
            <a:stCxn id="83" idx="3"/>
            <a:endCxn id="7" idx="1"/>
          </p:cNvCxnSpPr>
          <p:nvPr/>
        </p:nvCxnSpPr>
        <p:spPr>
          <a:xfrm>
            <a:off x="6499593" y="5578003"/>
            <a:ext cx="218388" cy="127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Elbow 92">
            <a:extLst>
              <a:ext uri="{FF2B5EF4-FFF2-40B4-BE49-F238E27FC236}">
                <a16:creationId xmlns:a16="http://schemas.microsoft.com/office/drawing/2014/main" id="{4EB6A651-6096-0BEA-B953-BEA96231A4D6}"/>
              </a:ext>
            </a:extLst>
          </p:cNvPr>
          <p:cNvCxnSpPr>
            <a:cxnSpLocks/>
            <a:stCxn id="7" idx="3"/>
            <a:endCxn id="36" idx="1"/>
          </p:cNvCxnSpPr>
          <p:nvPr/>
        </p:nvCxnSpPr>
        <p:spPr>
          <a:xfrm flipV="1">
            <a:off x="8028166" y="2730987"/>
            <a:ext cx="598817" cy="284701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: Elbow 126">
            <a:extLst>
              <a:ext uri="{FF2B5EF4-FFF2-40B4-BE49-F238E27FC236}">
                <a16:creationId xmlns:a16="http://schemas.microsoft.com/office/drawing/2014/main" id="{F789C3B0-0686-BB42-7D2C-5573E4382ABA}"/>
              </a:ext>
            </a:extLst>
          </p:cNvPr>
          <p:cNvCxnSpPr>
            <a:cxnSpLocks/>
            <a:stCxn id="7" idx="3"/>
            <a:endCxn id="37" idx="1"/>
          </p:cNvCxnSpPr>
          <p:nvPr/>
        </p:nvCxnSpPr>
        <p:spPr>
          <a:xfrm flipV="1">
            <a:off x="8028166" y="4150424"/>
            <a:ext cx="598816" cy="142757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: Elbow 127">
            <a:extLst>
              <a:ext uri="{FF2B5EF4-FFF2-40B4-BE49-F238E27FC236}">
                <a16:creationId xmlns:a16="http://schemas.microsoft.com/office/drawing/2014/main" id="{32578ED2-D41C-D554-0D82-AAAAC4ECF23D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 flipV="1">
            <a:off x="8028166" y="5371509"/>
            <a:ext cx="598816" cy="20649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: Elbow 128">
            <a:extLst>
              <a:ext uri="{FF2B5EF4-FFF2-40B4-BE49-F238E27FC236}">
                <a16:creationId xmlns:a16="http://schemas.microsoft.com/office/drawing/2014/main" id="{A989D86C-D2B3-37ED-4B79-A2663D7D1DEC}"/>
              </a:ext>
            </a:extLst>
          </p:cNvPr>
          <p:cNvCxnSpPr>
            <a:cxnSpLocks/>
            <a:stCxn id="7" idx="3"/>
            <a:endCxn id="38" idx="1"/>
          </p:cNvCxnSpPr>
          <p:nvPr/>
        </p:nvCxnSpPr>
        <p:spPr>
          <a:xfrm>
            <a:off x="8028166" y="5578003"/>
            <a:ext cx="598816" cy="61742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Rectangle: Rounded Corners 147">
            <a:extLst>
              <a:ext uri="{FF2B5EF4-FFF2-40B4-BE49-F238E27FC236}">
                <a16:creationId xmlns:a16="http://schemas.microsoft.com/office/drawing/2014/main" id="{CDABC53D-BC94-7C98-DE7C-E6157ECDE12C}"/>
              </a:ext>
            </a:extLst>
          </p:cNvPr>
          <p:cNvSpPr/>
          <p:nvPr/>
        </p:nvSpPr>
        <p:spPr>
          <a:xfrm>
            <a:off x="519538" y="1402494"/>
            <a:ext cx="1588830" cy="797754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?Spec</a:t>
            </a:r>
            <a:r>
              <a:rPr lang="en-US" sz="1600" noProof="0">
                <a:solidFill>
                  <a:schemeClr val="tx1"/>
                </a:solidFill>
              </a:rPr>
              <a:t> values? </a:t>
            </a:r>
            <a:r>
              <a:rPr lang="en-US" sz="1600" noProof="0" dirty="0">
                <a:solidFill>
                  <a:schemeClr val="tx1"/>
                </a:solidFill>
              </a:rPr>
              <a:t>(</a:t>
            </a:r>
            <a:r>
              <a:rPr lang="en-US" sz="1600" noProof="0" dirty="0" err="1">
                <a:solidFill>
                  <a:schemeClr val="tx1"/>
                </a:solidFill>
              </a:rPr>
              <a:t>Typ</a:t>
            </a:r>
            <a:r>
              <a:rPr lang="en-US" sz="1600" noProof="0" dirty="0">
                <a:solidFill>
                  <a:schemeClr val="tx1"/>
                </a:solidFill>
              </a:rPr>
              <a:t>/</a:t>
            </a:r>
            <a:r>
              <a:rPr lang="en-US" sz="1600" noProof="0" dirty="0" err="1">
                <a:solidFill>
                  <a:schemeClr val="tx1"/>
                </a:solidFill>
              </a:rPr>
              <a:t>MinRange</a:t>
            </a:r>
            <a:r>
              <a:rPr lang="en-US" sz="1600" noProof="0" dirty="0">
                <a:solidFill>
                  <a:schemeClr val="tx1"/>
                </a:solidFill>
              </a:rPr>
              <a:t> / </a:t>
            </a:r>
            <a:r>
              <a:rPr lang="en-US" sz="1600" noProof="0" dirty="0" err="1">
                <a:solidFill>
                  <a:schemeClr val="tx1"/>
                </a:solidFill>
              </a:rPr>
              <a:t>MaxRange</a:t>
            </a:r>
            <a:r>
              <a:rPr lang="en-US" sz="1600" noProof="0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149" name="Connector: Elbow 148">
            <a:extLst>
              <a:ext uri="{FF2B5EF4-FFF2-40B4-BE49-F238E27FC236}">
                <a16:creationId xmlns:a16="http://schemas.microsoft.com/office/drawing/2014/main" id="{72D5DCD4-7A40-010F-BA24-2A805DAF3C7A}"/>
              </a:ext>
            </a:extLst>
          </p:cNvPr>
          <p:cNvCxnSpPr>
            <a:cxnSpLocks/>
            <a:stCxn id="148" idx="3"/>
            <a:endCxn id="4" idx="0"/>
          </p:cNvCxnSpPr>
          <p:nvPr/>
        </p:nvCxnSpPr>
        <p:spPr>
          <a:xfrm flipH="1">
            <a:off x="1550416" y="1801371"/>
            <a:ext cx="557952" cy="3377755"/>
          </a:xfrm>
          <a:prstGeom prst="bentConnector4">
            <a:avLst>
              <a:gd name="adj1" fmla="val -62986"/>
              <a:gd name="adj2" fmla="val 9173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3CD3184-9E1F-1909-0C14-3D7111642426}"/>
              </a:ext>
            </a:extLst>
          </p:cNvPr>
          <p:cNvSpPr/>
          <p:nvPr/>
        </p:nvSpPr>
        <p:spPr>
          <a:xfrm>
            <a:off x="2707185" y="1469410"/>
            <a:ext cx="1539624" cy="1042428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chemeClr val="tx1"/>
                </a:solidFill>
              </a:rPr>
              <a:t>Instrument Collection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(Pin Config)</a:t>
            </a:r>
            <a:endParaRPr lang="en-US" sz="1600" noProof="0" dirty="0">
              <a:solidFill>
                <a:schemeClr val="tx1"/>
              </a:solidFill>
            </a:endParaRP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88220DF1-A91E-731F-F787-7B34439DEC11}"/>
              </a:ext>
            </a:extLst>
          </p:cNvPr>
          <p:cNvCxnSpPr>
            <a:cxnSpLocks/>
            <a:stCxn id="3" idx="3"/>
            <a:endCxn id="41" idx="0"/>
          </p:cNvCxnSpPr>
          <p:nvPr/>
        </p:nvCxnSpPr>
        <p:spPr>
          <a:xfrm>
            <a:off x="4246809" y="1990624"/>
            <a:ext cx="96459" cy="2103570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110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C489D-0E28-F882-E6A7-426995DED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76537-2A38-EC3E-B02D-439871684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Execution Blocks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7969FF5-FBC3-626A-6ABC-65362254C4F8}"/>
              </a:ext>
            </a:extLst>
          </p:cNvPr>
          <p:cNvSpPr/>
          <p:nvPr/>
        </p:nvSpPr>
        <p:spPr>
          <a:xfrm>
            <a:off x="4486740" y="3354158"/>
            <a:ext cx="2165445" cy="2887418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noProof="0" dirty="0">
                <a:solidFill>
                  <a:schemeClr val="tx1"/>
                </a:solidFill>
              </a:rPr>
              <a:t>Test Executor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D7B52F7-1E52-44C5-D417-591FE4C24765}"/>
              </a:ext>
            </a:extLst>
          </p:cNvPr>
          <p:cNvSpPr/>
          <p:nvPr/>
        </p:nvSpPr>
        <p:spPr>
          <a:xfrm>
            <a:off x="3969305" y="1496698"/>
            <a:ext cx="3200319" cy="1087005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What to test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Variant / Option / </a:t>
            </a:r>
            <a:r>
              <a:rPr lang="en-US" noProof="0" dirty="0" err="1">
                <a:solidFill>
                  <a:schemeClr val="tx1"/>
                </a:solidFill>
              </a:rPr>
              <a:t>PinConfig</a:t>
            </a:r>
            <a:r>
              <a:rPr lang="en-US" noProof="0" dirty="0">
                <a:solidFill>
                  <a:schemeClr val="tx1"/>
                </a:solidFill>
              </a:rPr>
              <a:t> List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F1E84EC-0218-2D84-899B-5BBFA9E803C7}"/>
              </a:ext>
            </a:extLst>
          </p:cNvPr>
          <p:cNvSpPr/>
          <p:nvPr/>
        </p:nvSpPr>
        <p:spPr>
          <a:xfrm>
            <a:off x="557940" y="2383809"/>
            <a:ext cx="2230742" cy="2229133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chemeClr val="tx1"/>
                </a:solidFill>
              </a:rPr>
              <a:t>Setup Collection</a:t>
            </a:r>
          </a:p>
          <a:p>
            <a:pPr algn="ctr"/>
            <a:r>
              <a:rPr lang="en-US" sz="1600" noProof="0" dirty="0" err="1">
                <a:solidFill>
                  <a:schemeClr val="tx1"/>
                </a:solidFill>
              </a:rPr>
              <a:t>Typ</a:t>
            </a:r>
            <a:r>
              <a:rPr lang="en-US" sz="1600" noProof="0" dirty="0">
                <a:solidFill>
                  <a:schemeClr val="tx1"/>
                </a:solidFill>
              </a:rPr>
              <a:t>/Variant/option (or NA) Set of attributes like level action/parameter/sequence(?)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B09B739-7063-5C06-7429-D4FF35EE12B7}"/>
              </a:ext>
            </a:extLst>
          </p:cNvPr>
          <p:cNvSpPr/>
          <p:nvPr/>
        </p:nvSpPr>
        <p:spPr>
          <a:xfrm>
            <a:off x="643276" y="5029603"/>
            <a:ext cx="1588830" cy="1167103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chemeClr val="tx1"/>
                </a:solidFill>
              </a:rPr>
              <a:t>Test Collection</a:t>
            </a:r>
          </a:p>
          <a:p>
            <a:pPr algn="ctr"/>
            <a:r>
              <a:rPr lang="en-US" sz="1600" noProof="0" dirty="0">
                <a:solidFill>
                  <a:schemeClr val="tx1"/>
                </a:solidFill>
              </a:rPr>
              <a:t>Feature/Logic/</a:t>
            </a:r>
            <a:r>
              <a:rPr lang="en-US" sz="1600" noProof="0" dirty="0" err="1">
                <a:solidFill>
                  <a:schemeClr val="tx1"/>
                </a:solidFill>
              </a:rPr>
              <a:t>AtomicChecks</a:t>
            </a:r>
            <a:endParaRPr lang="en-US" sz="1600" noProof="0" dirty="0">
              <a:solidFill>
                <a:schemeClr val="tx1"/>
              </a:solidFill>
            </a:endParaRP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C3B6FD2C-04AE-C2D1-70AF-5EC4727AB373}"/>
              </a:ext>
            </a:extLst>
          </p:cNvPr>
          <p:cNvCxnSpPr>
            <a:cxnSpLocks/>
            <a:stCxn id="8" idx="2"/>
            <a:endCxn id="41" idx="0"/>
          </p:cNvCxnSpPr>
          <p:nvPr/>
        </p:nvCxnSpPr>
        <p:spPr>
          <a:xfrm rot="5400000">
            <a:off x="5460335" y="2692833"/>
            <a:ext cx="218260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1A1DB69C-F939-4F83-446C-FD37E129DBE6}"/>
              </a:ext>
            </a:extLst>
          </p:cNvPr>
          <p:cNvCxnSpPr>
            <a:cxnSpLocks/>
            <a:stCxn id="10" idx="3"/>
            <a:endCxn id="59" idx="1"/>
          </p:cNvCxnSpPr>
          <p:nvPr/>
        </p:nvCxnSpPr>
        <p:spPr>
          <a:xfrm flipV="1">
            <a:off x="2232106" y="4612942"/>
            <a:ext cx="2415839" cy="1000213"/>
          </a:xfrm>
          <a:prstGeom prst="bentConnector3">
            <a:avLst>
              <a:gd name="adj1" fmla="val 61487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66964411-13AC-71E6-DE28-9ED29EEE4315}"/>
              </a:ext>
            </a:extLst>
          </p:cNvPr>
          <p:cNvCxnSpPr>
            <a:cxnSpLocks/>
            <a:stCxn id="9" idx="3"/>
            <a:endCxn id="59" idx="1"/>
          </p:cNvCxnSpPr>
          <p:nvPr/>
        </p:nvCxnSpPr>
        <p:spPr>
          <a:xfrm>
            <a:off x="2788682" y="3498376"/>
            <a:ext cx="1859263" cy="111456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F0E08F4-CDD5-E095-055B-B53557D433AF}"/>
              </a:ext>
            </a:extLst>
          </p:cNvPr>
          <p:cNvSpPr/>
          <p:nvPr/>
        </p:nvSpPr>
        <p:spPr>
          <a:xfrm>
            <a:off x="7933898" y="4008571"/>
            <a:ext cx="3959449" cy="1578591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Test Result log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Unique Id (variant/feature) / Result(P/F/S/NA/-)/Atomic Result (Analog measurement/state/</a:t>
            </a:r>
            <a:r>
              <a:rPr lang="en-US" noProof="0" dirty="0" err="1">
                <a:solidFill>
                  <a:schemeClr val="tx1"/>
                </a:solidFill>
              </a:rPr>
              <a:t>logSet</a:t>
            </a:r>
            <a:r>
              <a:rPr lang="en-US" noProof="0" dirty="0">
                <a:solidFill>
                  <a:schemeClr val="tx1"/>
                </a:solidFill>
              </a:rPr>
              <a:t> data( *Size?)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B2FBB4F9-5042-7AAD-E412-F3D9017F7FAF}"/>
              </a:ext>
            </a:extLst>
          </p:cNvPr>
          <p:cNvSpPr/>
          <p:nvPr/>
        </p:nvSpPr>
        <p:spPr>
          <a:xfrm>
            <a:off x="4817913" y="2801963"/>
            <a:ext cx="1503101" cy="339736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Instruments</a:t>
            </a:r>
          </a:p>
        </p:txBody>
      </p: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2993E1EF-ABFA-F9FC-4C3B-3A7A1C987B93}"/>
              </a:ext>
            </a:extLst>
          </p:cNvPr>
          <p:cNvCxnSpPr>
            <a:cxnSpLocks/>
            <a:stCxn id="41" idx="2"/>
            <a:endCxn id="5" idx="0"/>
          </p:cNvCxnSpPr>
          <p:nvPr/>
        </p:nvCxnSpPr>
        <p:spPr>
          <a:xfrm rot="5400000">
            <a:off x="5463235" y="3247928"/>
            <a:ext cx="212459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Elbow 92">
            <a:extLst>
              <a:ext uri="{FF2B5EF4-FFF2-40B4-BE49-F238E27FC236}">
                <a16:creationId xmlns:a16="http://schemas.microsoft.com/office/drawing/2014/main" id="{186A1E63-4856-7E6F-FA53-FF157ACD0D2B}"/>
              </a:ext>
            </a:extLst>
          </p:cNvPr>
          <p:cNvCxnSpPr>
            <a:cxnSpLocks/>
            <a:stCxn id="5" idx="3"/>
            <a:endCxn id="36" idx="1"/>
          </p:cNvCxnSpPr>
          <p:nvPr/>
        </p:nvCxnSpPr>
        <p:spPr>
          <a:xfrm>
            <a:off x="6652185" y="4797867"/>
            <a:ext cx="1281713" cy="127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AF4AFD54-366A-640B-EA94-16C7D117FE2C}"/>
              </a:ext>
            </a:extLst>
          </p:cNvPr>
          <p:cNvSpPr/>
          <p:nvPr/>
        </p:nvSpPr>
        <p:spPr>
          <a:xfrm>
            <a:off x="4647945" y="4364789"/>
            <a:ext cx="1843037" cy="496305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Test Generation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03335C32-96CC-A1DE-2557-A1E24362C4A8}"/>
              </a:ext>
            </a:extLst>
          </p:cNvPr>
          <p:cNvSpPr/>
          <p:nvPr/>
        </p:nvSpPr>
        <p:spPr>
          <a:xfrm>
            <a:off x="4647945" y="3813350"/>
            <a:ext cx="1843037" cy="339736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Per Instrument</a:t>
            </a:r>
          </a:p>
        </p:txBody>
      </p: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2B7271E0-12D9-8065-4FD8-09AFC910949E}"/>
              </a:ext>
            </a:extLst>
          </p:cNvPr>
          <p:cNvCxnSpPr>
            <a:cxnSpLocks/>
            <a:stCxn id="64" idx="2"/>
            <a:endCxn id="59" idx="0"/>
          </p:cNvCxnSpPr>
          <p:nvPr/>
        </p:nvCxnSpPr>
        <p:spPr>
          <a:xfrm rot="5400000">
            <a:off x="5463613" y="4258937"/>
            <a:ext cx="211703" cy="127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45CE3240-3883-B234-6733-51EEE8CD1103}"/>
              </a:ext>
            </a:extLst>
          </p:cNvPr>
          <p:cNvSpPr/>
          <p:nvPr/>
        </p:nvSpPr>
        <p:spPr>
          <a:xfrm>
            <a:off x="4647944" y="5012183"/>
            <a:ext cx="1843037" cy="1060828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Test Execution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(Plain Code)</a:t>
            </a:r>
          </a:p>
        </p:txBody>
      </p:sp>
      <p:cxnSp>
        <p:nvCxnSpPr>
          <p:cNvPr id="101" name="Connector: Elbow 100">
            <a:extLst>
              <a:ext uri="{FF2B5EF4-FFF2-40B4-BE49-F238E27FC236}">
                <a16:creationId xmlns:a16="http://schemas.microsoft.com/office/drawing/2014/main" id="{DC9A226A-8EB7-D599-E6A7-CD61FE19698C}"/>
              </a:ext>
            </a:extLst>
          </p:cNvPr>
          <p:cNvCxnSpPr>
            <a:cxnSpLocks/>
            <a:stCxn id="59" idx="2"/>
            <a:endCxn id="86" idx="0"/>
          </p:cNvCxnSpPr>
          <p:nvPr/>
        </p:nvCxnSpPr>
        <p:spPr>
          <a:xfrm rot="5400000">
            <a:off x="5493920" y="4936638"/>
            <a:ext cx="151089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497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35EC7-8788-2EF3-A3C9-536D45BD4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1BFD5-D5D3-55ED-A3B1-8D274EE1D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3991"/>
          </a:xfrm>
        </p:spPr>
        <p:txBody>
          <a:bodyPr/>
          <a:lstStyle/>
          <a:p>
            <a:r>
              <a:rPr lang="en-US" noProof="0" dirty="0" err="1"/>
              <a:t>Dcvi</a:t>
            </a:r>
            <a:r>
              <a:rPr lang="en-US" noProof="0" dirty="0"/>
              <a:t> Test Execution Configuration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EB491CD-BD78-AF4F-F2CC-DFEA59E22E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551381"/>
              </p:ext>
            </p:extLst>
          </p:nvPr>
        </p:nvGraphicFramePr>
        <p:xfrm>
          <a:off x="950794" y="1067139"/>
          <a:ext cx="8993652" cy="5344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882">
                  <a:extLst>
                    <a:ext uri="{9D8B030D-6E8A-4147-A177-3AD203B41FA5}">
                      <a16:colId xmlns:a16="http://schemas.microsoft.com/office/drawing/2014/main" val="3919278020"/>
                    </a:ext>
                  </a:extLst>
                </a:gridCol>
                <a:gridCol w="1415419">
                  <a:extLst>
                    <a:ext uri="{9D8B030D-6E8A-4147-A177-3AD203B41FA5}">
                      <a16:colId xmlns:a16="http://schemas.microsoft.com/office/drawing/2014/main" val="1614953474"/>
                    </a:ext>
                  </a:extLst>
                </a:gridCol>
                <a:gridCol w="1415419">
                  <a:extLst>
                    <a:ext uri="{9D8B030D-6E8A-4147-A177-3AD203B41FA5}">
                      <a16:colId xmlns:a16="http://schemas.microsoft.com/office/drawing/2014/main" val="166185580"/>
                    </a:ext>
                  </a:extLst>
                </a:gridCol>
                <a:gridCol w="2546486">
                  <a:extLst>
                    <a:ext uri="{9D8B030D-6E8A-4147-A177-3AD203B41FA5}">
                      <a16:colId xmlns:a16="http://schemas.microsoft.com/office/drawing/2014/main" val="45124360"/>
                    </a:ext>
                  </a:extLst>
                </a:gridCol>
                <a:gridCol w="345156">
                  <a:extLst>
                    <a:ext uri="{9D8B030D-6E8A-4147-A177-3AD203B41FA5}">
                      <a16:colId xmlns:a16="http://schemas.microsoft.com/office/drawing/2014/main" val="2515924391"/>
                    </a:ext>
                  </a:extLst>
                </a:gridCol>
                <a:gridCol w="435715">
                  <a:extLst>
                    <a:ext uri="{9D8B030D-6E8A-4147-A177-3AD203B41FA5}">
                      <a16:colId xmlns:a16="http://schemas.microsoft.com/office/drawing/2014/main" val="916936033"/>
                    </a:ext>
                  </a:extLst>
                </a:gridCol>
                <a:gridCol w="435715">
                  <a:extLst>
                    <a:ext uri="{9D8B030D-6E8A-4147-A177-3AD203B41FA5}">
                      <a16:colId xmlns:a16="http://schemas.microsoft.com/office/drawing/2014/main" val="70789205"/>
                    </a:ext>
                  </a:extLst>
                </a:gridCol>
                <a:gridCol w="435715">
                  <a:extLst>
                    <a:ext uri="{9D8B030D-6E8A-4147-A177-3AD203B41FA5}">
                      <a16:colId xmlns:a16="http://schemas.microsoft.com/office/drawing/2014/main" val="835770180"/>
                    </a:ext>
                  </a:extLst>
                </a:gridCol>
                <a:gridCol w="435715">
                  <a:extLst>
                    <a:ext uri="{9D8B030D-6E8A-4147-A177-3AD203B41FA5}">
                      <a16:colId xmlns:a16="http://schemas.microsoft.com/office/drawing/2014/main" val="3090505826"/>
                    </a:ext>
                  </a:extLst>
                </a:gridCol>
                <a:gridCol w="435715">
                  <a:extLst>
                    <a:ext uri="{9D8B030D-6E8A-4147-A177-3AD203B41FA5}">
                      <a16:colId xmlns:a16="http://schemas.microsoft.com/office/drawing/2014/main" val="1500766850"/>
                    </a:ext>
                  </a:extLst>
                </a:gridCol>
                <a:gridCol w="435715">
                  <a:extLst>
                    <a:ext uri="{9D8B030D-6E8A-4147-A177-3AD203B41FA5}">
                      <a16:colId xmlns:a16="http://schemas.microsoft.com/office/drawing/2014/main" val="3720530898"/>
                    </a:ext>
                  </a:extLst>
                </a:gridCol>
              </a:tblGrid>
              <a:tr h="339346">
                <a:tc>
                  <a:txBody>
                    <a:bodyPr/>
                    <a:lstStyle/>
                    <a:p>
                      <a:r>
                        <a:rPr lang="en-US" noProof="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/>
                        <a:t>Group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Features/</a:t>
                      </a:r>
                      <a:r>
                        <a:rPr lang="en-US" noProof="0" dirty="0" err="1"/>
                        <a:t>FeatureId</a:t>
                      </a:r>
                      <a:endParaRPr lang="en-US" noProof="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noProof="0" dirty="0"/>
                        <a:t>AVI64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noProof="0" dirty="0"/>
                        <a:t>FVI16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5303"/>
                  </a:ext>
                </a:extLst>
              </a:tr>
              <a:tr h="2265649">
                <a:tc>
                  <a:txBody>
                    <a:bodyPr/>
                    <a:lstStyle/>
                    <a:p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400" noProof="0" dirty="0"/>
                        <a:t>AVI64_None_Single_1</a:t>
                      </a:r>
                      <a:endParaRPr lang="en-US" sz="1400" noProof="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400" noProof="0" dirty="0"/>
                        <a:t>AVI64_None_Gang_1_2</a:t>
                      </a:r>
                      <a:endParaRPr lang="en-US" sz="1400" noProof="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400" noProof="0" dirty="0"/>
                        <a:t>AVI64_None_Gang_7_8</a:t>
                      </a:r>
                      <a:endParaRPr lang="en-US" sz="1400" noProof="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400" noProof="0" dirty="0"/>
                        <a:t>FVI16_None_Stack_1_2</a:t>
                      </a:r>
                      <a:endParaRPr lang="en-US" sz="1400" noProof="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400" noProof="0" dirty="0"/>
                        <a:t>FVI16_None_Stack_7_8_9</a:t>
                      </a:r>
                      <a:endParaRPr lang="en-US" sz="1400" noProof="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400" noProof="0" dirty="0"/>
                        <a:t>FVI16_highVoltage_Single_1</a:t>
                      </a:r>
                      <a:endParaRPr lang="en-US" sz="1400" noProof="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400" noProof="0" dirty="0"/>
                        <a:t>FVI16_None_Single_1</a:t>
                      </a:r>
                      <a:endParaRPr lang="en-US" sz="1400" noProof="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400" noProof="0" dirty="0"/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1509435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400" noProof="0" dirty="0"/>
                        <a:t>Level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noProof="0" dirty="0"/>
                        <a:t>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 dirty="0"/>
                        <a:t>Connect via levels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 dirty="0"/>
                        <a:t>Force voltage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 dirty="0"/>
                        <a:t>Involved states are correct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400" noProof="0" dirty="0"/>
                        <a:t>A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400" noProof="0" dirty="0"/>
                        <a:t>A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400" noProof="0" dirty="0"/>
                        <a:t>F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400" noProof="0" dirty="0"/>
                        <a:t>A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400" noProof="0" dirty="0"/>
                        <a:t>F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400" noProof="0" dirty="0"/>
                        <a:t>A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noProof="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761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noProof="0" dirty="0" err="1"/>
                        <a:t>Vmeas</a:t>
                      </a:r>
                      <a:endParaRPr lang="en-US" sz="14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 dirty="0"/>
                        <a:t>Connect via levels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 dirty="0"/>
                        <a:t>Force voltage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 dirty="0"/>
                        <a:t>Measure voltage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400" noProof="0" dirty="0"/>
                        <a:t>A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400" noProof="0" dirty="0"/>
                        <a:t>A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400" noProof="0" dirty="0"/>
                        <a:t>F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400" noProof="0" dirty="0"/>
                        <a:t>A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400" noProof="0" dirty="0"/>
                        <a:t>F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400" noProof="0" dirty="0"/>
                        <a:t>A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91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noProof="0" dirty="0"/>
                        <a:t>Profiling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 dirty="0"/>
                        <a:t>Connect via levels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 dirty="0"/>
                        <a:t>Force voltage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 dirty="0"/>
                        <a:t>Profile voltage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626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noProof="0" dirty="0"/>
                        <a:t>Debug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 dirty="0"/>
                        <a:t>Complete Power Sequence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97935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B088A99-AF40-5E3A-F4C9-5891368D75FB}"/>
              </a:ext>
            </a:extLst>
          </p:cNvPr>
          <p:cNvSpPr txBox="1"/>
          <p:nvPr/>
        </p:nvSpPr>
        <p:spPr>
          <a:xfrm>
            <a:off x="10422340" y="1360227"/>
            <a:ext cx="629133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Execution Scenario:</a:t>
            </a:r>
          </a:p>
          <a:p>
            <a:r>
              <a:rPr lang="en-US" dirty="0"/>
              <a:t>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shorten execution time by limiting test coverage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Skip time consuming tests with special focus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Quickly enable debug test without recompile e.g. fail cases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 of debug/implementation configurations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A = Always</a:t>
            </a:r>
          </a:p>
          <a:p>
            <a:r>
              <a:rPr lang="en-US" dirty="0"/>
              <a:t>F = Only for Full coverage</a:t>
            </a:r>
          </a:p>
          <a:p>
            <a:r>
              <a:rPr lang="en-US" dirty="0"/>
              <a:t>NA = Not Applicable</a:t>
            </a:r>
          </a:p>
          <a:p>
            <a:r>
              <a:rPr lang="en-US" dirty="0"/>
              <a:t>S = Skip</a:t>
            </a:r>
          </a:p>
          <a:p>
            <a:r>
              <a:rPr lang="en-US" dirty="0"/>
              <a:t>D = Debugging</a:t>
            </a:r>
          </a:p>
        </p:txBody>
      </p:sp>
    </p:spTree>
    <p:extLst>
      <p:ext uri="{BB962C8B-B14F-4D97-AF65-F5344CB8AC3E}">
        <p14:creationId xmlns:p14="http://schemas.microsoft.com/office/powerpoint/2010/main" val="303797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3AFDA-E25A-DB0D-4CA7-759F4ABEC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615C1-82AF-E7DC-9452-6F4E250E0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Dcvi</a:t>
            </a:r>
            <a:r>
              <a:rPr lang="en-US" noProof="0" dirty="0"/>
              <a:t> Instrument Configuration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2E2A1EE-A240-D509-5BBF-741EBB5355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296991"/>
              </p:ext>
            </p:extLst>
          </p:nvPr>
        </p:nvGraphicFramePr>
        <p:xfrm>
          <a:off x="941696" y="1512961"/>
          <a:ext cx="10581564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503">
                  <a:extLst>
                    <a:ext uri="{9D8B030D-6E8A-4147-A177-3AD203B41FA5}">
                      <a16:colId xmlns:a16="http://schemas.microsoft.com/office/drawing/2014/main" val="3919278020"/>
                    </a:ext>
                  </a:extLst>
                </a:gridCol>
                <a:gridCol w="1940425">
                  <a:extLst>
                    <a:ext uri="{9D8B030D-6E8A-4147-A177-3AD203B41FA5}">
                      <a16:colId xmlns:a16="http://schemas.microsoft.com/office/drawing/2014/main" val="166185580"/>
                    </a:ext>
                  </a:extLst>
                </a:gridCol>
                <a:gridCol w="1940425">
                  <a:extLst>
                    <a:ext uri="{9D8B030D-6E8A-4147-A177-3AD203B41FA5}">
                      <a16:colId xmlns:a16="http://schemas.microsoft.com/office/drawing/2014/main" val="45124360"/>
                    </a:ext>
                  </a:extLst>
                </a:gridCol>
                <a:gridCol w="1371172">
                  <a:extLst>
                    <a:ext uri="{9D8B030D-6E8A-4147-A177-3AD203B41FA5}">
                      <a16:colId xmlns:a16="http://schemas.microsoft.com/office/drawing/2014/main" val="916936033"/>
                    </a:ext>
                  </a:extLst>
                </a:gridCol>
                <a:gridCol w="3421039">
                  <a:extLst>
                    <a:ext uri="{9D8B030D-6E8A-4147-A177-3AD203B41FA5}">
                      <a16:colId xmlns:a16="http://schemas.microsoft.com/office/drawing/2014/main" val="70789205"/>
                    </a:ext>
                  </a:extLst>
                </a:gridCol>
              </a:tblGrid>
              <a:tr h="339346">
                <a:tc>
                  <a:txBody>
                    <a:bodyPr/>
                    <a:lstStyle/>
                    <a:p>
                      <a:r>
                        <a:rPr lang="en-US" noProof="0" dirty="0"/>
                        <a:t>Variant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err="1"/>
                        <a:t>PinType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err="1"/>
                        <a:t>PinNumber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Alias(back Reference?)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noProof="0" dirty="0"/>
                        <a:t>AVI64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Single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noProof="0" dirty="0"/>
                        <a:t>AVI64_None_Single_1</a:t>
                      </a: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7615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noProof="0" dirty="0"/>
                        <a:t>AVI64_None_Gang_1_2</a:t>
                      </a: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91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noProof="0" dirty="0"/>
                        <a:t>AVI64_None_Gang_7_8</a:t>
                      </a: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626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noProof="0" dirty="0"/>
                        <a:t>FVI16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noProof="0" dirty="0"/>
                        <a:t>Single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noProof="0" dirty="0"/>
                        <a:t>1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noProof="0" dirty="0"/>
                        <a:t>FVI16_None_Single_1</a:t>
                      </a: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76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Stack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1,2,3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noProof="0" dirty="0"/>
                        <a:t>FVI16_None_Stack_1_2</a:t>
                      </a: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895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7,8,9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noProof="0" dirty="0"/>
                        <a:t>FVI16_None_Stack_7_8_9</a:t>
                      </a: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81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noProof="0" dirty="0" err="1"/>
                        <a:t>highVoltage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noProof="0" dirty="0"/>
                        <a:t>Single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noProof="0" dirty="0"/>
                        <a:t>1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noProof="0" dirty="0"/>
                        <a:t>FVI16_highVoltage_Single_1</a:t>
                      </a: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949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1647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32006-3727-51F8-CBCC-26A81BD11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2CDE5-E85E-C399-B568-BD1BA60AD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Dcvi</a:t>
            </a:r>
            <a:r>
              <a:rPr lang="en-US" noProof="0" dirty="0"/>
              <a:t> Instrument Setup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046ABC6-7315-D218-2BFB-D778B73A7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850396"/>
              </p:ext>
            </p:extLst>
          </p:nvPr>
        </p:nvGraphicFramePr>
        <p:xfrm>
          <a:off x="838199" y="2568075"/>
          <a:ext cx="10791968" cy="4171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5168">
                  <a:extLst>
                    <a:ext uri="{9D8B030D-6E8A-4147-A177-3AD203B41FA5}">
                      <a16:colId xmlns:a16="http://schemas.microsoft.com/office/drawing/2014/main" val="391927802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166185580"/>
                    </a:ext>
                  </a:extLst>
                </a:gridCol>
                <a:gridCol w="1447118">
                  <a:extLst>
                    <a:ext uri="{9D8B030D-6E8A-4147-A177-3AD203B41FA5}">
                      <a16:colId xmlns:a16="http://schemas.microsoft.com/office/drawing/2014/main" val="1047451005"/>
                    </a:ext>
                  </a:extLst>
                </a:gridCol>
                <a:gridCol w="1756012">
                  <a:extLst>
                    <a:ext uri="{9D8B030D-6E8A-4147-A177-3AD203B41FA5}">
                      <a16:colId xmlns:a16="http://schemas.microsoft.com/office/drawing/2014/main" val="45124360"/>
                    </a:ext>
                  </a:extLst>
                </a:gridCol>
                <a:gridCol w="2233683">
                  <a:extLst>
                    <a:ext uri="{9D8B030D-6E8A-4147-A177-3AD203B41FA5}">
                      <a16:colId xmlns:a16="http://schemas.microsoft.com/office/drawing/2014/main" val="716954217"/>
                    </a:ext>
                  </a:extLst>
                </a:gridCol>
                <a:gridCol w="1512627">
                  <a:extLst>
                    <a:ext uri="{9D8B030D-6E8A-4147-A177-3AD203B41FA5}">
                      <a16:colId xmlns:a16="http://schemas.microsoft.com/office/drawing/2014/main" val="121809588"/>
                    </a:ext>
                  </a:extLst>
                </a:gridCol>
              </a:tblGrid>
              <a:tr h="318915">
                <a:tc>
                  <a:txBody>
                    <a:bodyPr/>
                    <a:lstStyle/>
                    <a:p>
                      <a:r>
                        <a:rPr lang="en-US" noProof="0" dirty="0" err="1"/>
                        <a:t>InstrumentName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err="1"/>
                        <a:t>Generic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AVI64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noProof="0" dirty="0"/>
                        <a:t>FVI16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(All Variants)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/>
                        <a:t>Generic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/>
                        <a:t>Generic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 err="1"/>
                        <a:t>highVoltage</a:t>
                      </a: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769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noProof="0" dirty="0"/>
                        <a:t>pin1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 err="1"/>
                        <a:t>Level.vforce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 err="1"/>
                        <a:t>forceVal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76158"/>
                  </a:ext>
                </a:extLst>
              </a:tr>
              <a:tr h="362108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 err="1"/>
                        <a:t>Level.iclampSource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 err="1"/>
                        <a:t>clampHigh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 err="1"/>
                        <a:t>clampHigh</a:t>
                      </a:r>
                      <a:r>
                        <a:rPr lang="en-US" noProof="0" dirty="0"/>
                        <a:t> * </a:t>
                      </a:r>
                      <a:r>
                        <a:rPr lang="en-US" noProof="0" dirty="0" err="1"/>
                        <a:t>gangCount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0.5 * </a:t>
                      </a:r>
                      <a:r>
                        <a:rPr lang="en-US" noProof="0" dirty="0" err="1"/>
                        <a:t>gangCount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0.01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91435"/>
                  </a:ext>
                </a:extLst>
              </a:tr>
              <a:tr h="362108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 err="1"/>
                        <a:t>Level.iclampSink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 err="1"/>
                        <a:t>clampLow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 err="1"/>
                        <a:t>clampLow</a:t>
                      </a:r>
                      <a:r>
                        <a:rPr lang="en-US" noProof="0" dirty="0"/>
                        <a:t> * </a:t>
                      </a:r>
                      <a:r>
                        <a:rPr lang="en-US" noProof="0" dirty="0" err="1"/>
                        <a:t>gangCount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0.5 * </a:t>
                      </a:r>
                      <a:r>
                        <a:rPr lang="en-US" noProof="0" dirty="0" err="1"/>
                        <a:t>gangCount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0.01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626642"/>
                  </a:ext>
                </a:extLst>
              </a:tr>
              <a:tr h="422691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 err="1"/>
                        <a:t>Level.irange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 err="1"/>
                        <a:t>irange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/>
                        <a:t>-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/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76629"/>
                  </a:ext>
                </a:extLst>
              </a:tr>
              <a:tr h="362108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 err="1"/>
                        <a:t>Level.vrange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 err="1"/>
                        <a:t>vrange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 err="1"/>
                        <a:t>vrange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10.0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65.0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895547"/>
                  </a:ext>
                </a:extLst>
              </a:tr>
              <a:tr h="362108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 err="1"/>
                        <a:t>Level.settling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0.001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0.001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/>
                        <a:t>0.001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271779"/>
                  </a:ext>
                </a:extLst>
              </a:tr>
              <a:tr h="362108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 err="1"/>
                        <a:t>Expect.States.irange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noProof="0" dirty="0"/>
                        <a:t>0.2* </a:t>
                      </a:r>
                      <a:r>
                        <a:rPr lang="en-US" noProof="0" dirty="0" err="1"/>
                        <a:t>gangCount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noProof="0" dirty="0" err="1"/>
                        <a:t>gangCount</a:t>
                      </a:r>
                      <a:r>
                        <a:rPr lang="en-US" noProof="0" dirty="0"/>
                        <a:t>&gt;1?3.0* </a:t>
                      </a:r>
                      <a:r>
                        <a:rPr lang="en-US" noProof="0" dirty="0" err="1"/>
                        <a:t>gangCount:irange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278620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575455A-E010-7A3F-A277-B3F33CAEC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705541"/>
              </p:ext>
            </p:extLst>
          </p:nvPr>
        </p:nvGraphicFramePr>
        <p:xfrm>
          <a:off x="6469039" y="219881"/>
          <a:ext cx="4847230" cy="2202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8744">
                  <a:extLst>
                    <a:ext uri="{9D8B030D-6E8A-4147-A177-3AD203B41FA5}">
                      <a16:colId xmlns:a16="http://schemas.microsoft.com/office/drawing/2014/main" val="3919278020"/>
                    </a:ext>
                  </a:extLst>
                </a:gridCol>
                <a:gridCol w="2248486">
                  <a:extLst>
                    <a:ext uri="{9D8B030D-6E8A-4147-A177-3AD203B41FA5}">
                      <a16:colId xmlns:a16="http://schemas.microsoft.com/office/drawing/2014/main" val="166185580"/>
                    </a:ext>
                  </a:extLst>
                </a:gridCol>
              </a:tblGrid>
              <a:tr h="493792">
                <a:tc>
                  <a:txBody>
                    <a:bodyPr/>
                    <a:lstStyle/>
                    <a:p>
                      <a:r>
                        <a:rPr lang="en-US" sz="1600" noProof="0" dirty="0" err="1"/>
                        <a:t>VariableName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5303"/>
                  </a:ext>
                </a:extLst>
              </a:tr>
              <a:tr h="368038">
                <a:tc>
                  <a:txBody>
                    <a:bodyPr/>
                    <a:lstStyle/>
                    <a:p>
                      <a:r>
                        <a:rPr lang="en-US" sz="1600" noProof="0" dirty="0" err="1"/>
                        <a:t>forceVal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noProof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76158"/>
                  </a:ext>
                </a:extLst>
              </a:tr>
              <a:tr h="282167">
                <a:tc>
                  <a:txBody>
                    <a:bodyPr/>
                    <a:lstStyle/>
                    <a:p>
                      <a:r>
                        <a:rPr lang="en-US" sz="1600" noProof="0" dirty="0" err="1"/>
                        <a:t>clampHigh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noProof="0" dirty="0"/>
                        <a:t>0.03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91435"/>
                  </a:ext>
                </a:extLst>
              </a:tr>
              <a:tr h="282167">
                <a:tc>
                  <a:txBody>
                    <a:bodyPr/>
                    <a:lstStyle/>
                    <a:p>
                      <a:r>
                        <a:rPr lang="en-US" sz="1600" noProof="0" dirty="0" err="1"/>
                        <a:t>clampLow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noProof="0" dirty="0"/>
                        <a:t>0.03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626642"/>
                  </a:ext>
                </a:extLst>
              </a:tr>
              <a:tr h="282167">
                <a:tc>
                  <a:txBody>
                    <a:bodyPr/>
                    <a:lstStyle/>
                    <a:p>
                      <a:r>
                        <a:rPr lang="en-US" sz="1600" noProof="0" dirty="0" err="1"/>
                        <a:t>irange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noProof="0" dirty="0"/>
                        <a:t>0.033 * </a:t>
                      </a:r>
                      <a:r>
                        <a:rPr lang="en-US" sz="1600" noProof="0" dirty="0" err="1"/>
                        <a:t>gangCount</a:t>
                      </a:r>
                      <a:endParaRPr lang="en-US" sz="16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76629"/>
                  </a:ext>
                </a:extLst>
              </a:tr>
              <a:tr h="282167">
                <a:tc>
                  <a:txBody>
                    <a:bodyPr/>
                    <a:lstStyle/>
                    <a:p>
                      <a:r>
                        <a:rPr lang="en-US" sz="1600" noProof="0" dirty="0" err="1"/>
                        <a:t>vrange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noProof="0" dirty="0"/>
                        <a:t>3.0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89554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C7452CD-72E1-4506-B527-77E8C465195B}"/>
              </a:ext>
            </a:extLst>
          </p:cNvPr>
          <p:cNvSpPr txBox="1"/>
          <p:nvPr/>
        </p:nvSpPr>
        <p:spPr>
          <a:xfrm>
            <a:off x="875731" y="1321356"/>
            <a:ext cx="24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 err="1"/>
              <a:t>SetupName</a:t>
            </a:r>
            <a:r>
              <a:rPr lang="en-US" b="1" noProof="0" dirty="0"/>
              <a:t> = Normal</a:t>
            </a:r>
          </a:p>
        </p:txBody>
      </p:sp>
    </p:spTree>
    <p:extLst>
      <p:ext uri="{BB962C8B-B14F-4D97-AF65-F5344CB8AC3E}">
        <p14:creationId xmlns:p14="http://schemas.microsoft.com/office/powerpoint/2010/main" val="1341216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AEC01-B5F8-AD7F-10B9-026F5A9BB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5743E-AA1F-9916-51CB-02C7083A3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400"/>
            <a:ext cx="10515600" cy="1325563"/>
          </a:xfrm>
        </p:spPr>
        <p:txBody>
          <a:bodyPr/>
          <a:lstStyle/>
          <a:p>
            <a:r>
              <a:rPr lang="en-US" noProof="0" dirty="0"/>
              <a:t>Decisions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74B8221-ECB0-ADA1-77D5-90A733A7CB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632365"/>
              </p:ext>
            </p:extLst>
          </p:nvPr>
        </p:nvGraphicFramePr>
        <p:xfrm>
          <a:off x="914399" y="1180879"/>
          <a:ext cx="10515599" cy="6302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3576">
                  <a:extLst>
                    <a:ext uri="{9D8B030D-6E8A-4147-A177-3AD203B41FA5}">
                      <a16:colId xmlns:a16="http://schemas.microsoft.com/office/drawing/2014/main" val="3919278020"/>
                    </a:ext>
                  </a:extLst>
                </a:gridCol>
                <a:gridCol w="5262023">
                  <a:extLst>
                    <a:ext uri="{9D8B030D-6E8A-4147-A177-3AD203B41FA5}">
                      <a16:colId xmlns:a16="http://schemas.microsoft.com/office/drawing/2014/main" val="45124360"/>
                    </a:ext>
                  </a:extLst>
                </a:gridCol>
              </a:tblGrid>
              <a:tr h="352126">
                <a:tc>
                  <a:txBody>
                    <a:bodyPr/>
                    <a:lstStyle/>
                    <a:p>
                      <a:r>
                        <a:rPr lang="en-US" noProof="0" dirty="0"/>
                        <a:t>Reason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Decision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5303"/>
                  </a:ext>
                </a:extLst>
              </a:tr>
              <a:tr h="96001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Need to prevent excessive/uncontrolled feature 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Limit judges to check bool/</a:t>
                      </a:r>
                      <a:r>
                        <a:rPr lang="en-US" noProof="0" dirty="0" err="1"/>
                        <a:t>enum</a:t>
                      </a:r>
                      <a:r>
                        <a:rPr lang="en-US" noProof="0" dirty="0"/>
                        <a:t>/</a:t>
                      </a:r>
                      <a:r>
                        <a:rPr lang="en-US" noProof="0" dirty="0" err="1"/>
                        <a:t>measresults</a:t>
                      </a:r>
                      <a:r>
                        <a:rPr lang="en-US" noProof="0" dirty="0"/>
                        <a:t> against limits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Support of one variant in test template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76158"/>
                  </a:ext>
                </a:extLst>
              </a:tr>
              <a:tr h="73658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Avoid complicated hierarchy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/>
                        <a:t>Have transparent setups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Test templates(function) will be in common location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Reuseable code(Create measurement façade/judge) shall be located in common location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Executable </a:t>
                      </a:r>
                      <a:r>
                        <a:rPr lang="en-US" noProof="0" dirty="0" err="1"/>
                        <a:t>cpp</a:t>
                      </a:r>
                      <a:r>
                        <a:rPr lang="en-US" noProof="0" dirty="0"/>
                        <a:t> code will be in variant location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Parameters shall be in plain </a:t>
                      </a:r>
                      <a:r>
                        <a:rPr lang="en-US" noProof="0" dirty="0" err="1"/>
                        <a:t>cpp</a:t>
                      </a:r>
                      <a:r>
                        <a:rPr lang="en-US" noProof="0" dirty="0"/>
                        <a:t> 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91435"/>
                  </a:ext>
                </a:extLst>
              </a:tr>
              <a:tr h="124804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044120"/>
                  </a:ext>
                </a:extLst>
              </a:tr>
              <a:tr h="858502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9102"/>
                  </a:ext>
                </a:extLst>
              </a:tr>
              <a:tr h="858502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057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543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813C9-DF11-6AA7-849F-935968BF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Dcvi</a:t>
            </a:r>
            <a:r>
              <a:rPr lang="en-US" noProof="0" dirty="0"/>
              <a:t> Test Setup </a:t>
            </a:r>
            <a:r>
              <a:rPr lang="en-US" sz="1600" b="1" noProof="0" dirty="0" err="1"/>
              <a:t>TestName</a:t>
            </a:r>
            <a:r>
              <a:rPr lang="en-US" sz="1600" b="1" noProof="0" dirty="0"/>
              <a:t> = </a:t>
            </a:r>
            <a:r>
              <a:rPr lang="en-US" sz="1600" b="1" noProof="0" dirty="0" err="1"/>
              <a:t>Level:Simple</a:t>
            </a:r>
            <a:br>
              <a:rPr lang="en-US" sz="1600" b="1" noProof="0" dirty="0"/>
            </a:br>
            <a:endParaRPr lang="en-US" sz="16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230E5-055B-34F8-38D2-3618D9622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0" dirty="0"/>
              <a:t>Input: </a:t>
            </a:r>
            <a:r>
              <a:rPr lang="en-US" noProof="0" dirty="0" err="1"/>
              <a:t>uniqueId</a:t>
            </a:r>
            <a:r>
              <a:rPr lang="en-US" noProof="0" dirty="0"/>
              <a:t>, instrument, </a:t>
            </a:r>
            <a:r>
              <a:rPr lang="en-US" noProof="0" dirty="0" err="1"/>
              <a:t>setupAndExpect</a:t>
            </a:r>
            <a:endParaRPr lang="en-US" noProof="0" dirty="0"/>
          </a:p>
          <a:p>
            <a:pPr marL="0" indent="0">
              <a:buNone/>
            </a:pPr>
            <a:r>
              <a:rPr lang="en-US" sz="1600" noProof="0" dirty="0"/>
              <a:t>Measurement = </a:t>
            </a:r>
            <a:r>
              <a:rPr lang="en-US" sz="1600" noProof="0" dirty="0" err="1"/>
              <a:t>createMeasurement</a:t>
            </a:r>
            <a:r>
              <a:rPr lang="en-US" sz="1600" noProof="0" dirty="0"/>
              <a:t>(„pin1“, instrument);</a:t>
            </a:r>
          </a:p>
          <a:p>
            <a:pPr marL="0" indent="0">
              <a:buNone/>
            </a:pPr>
            <a:r>
              <a:rPr lang="en-US" sz="1600" noProof="0" dirty="0"/>
              <a:t>Measurement .</a:t>
            </a:r>
            <a:r>
              <a:rPr lang="en-US" sz="1600" noProof="0" dirty="0" err="1"/>
              <a:t>getAndApplySetup</a:t>
            </a:r>
            <a:r>
              <a:rPr lang="en-US" sz="1600" noProof="0" dirty="0"/>
              <a:t>(„pin1“, instrument, </a:t>
            </a:r>
            <a:r>
              <a:rPr lang="en-US" sz="1600" noProof="0" dirty="0" err="1"/>
              <a:t>setupAndExpect</a:t>
            </a:r>
            <a:r>
              <a:rPr lang="en-US" sz="1600" noProof="0" dirty="0"/>
              <a:t>); // apply setup pin1</a:t>
            </a:r>
          </a:p>
          <a:p>
            <a:pPr marL="0" indent="0">
              <a:buNone/>
            </a:pPr>
            <a:r>
              <a:rPr lang="en-US" sz="1600" noProof="0" dirty="0" err="1"/>
              <a:t>checkAndLog</a:t>
            </a:r>
            <a:r>
              <a:rPr lang="en-US" sz="1600" noProof="0" dirty="0"/>
              <a:t> (</a:t>
            </a:r>
            <a:r>
              <a:rPr lang="en-US" sz="1600" noProof="0" dirty="0" err="1"/>
              <a:t>uniqueId</a:t>
            </a:r>
            <a:r>
              <a:rPr lang="en-US" sz="1600" noProof="0" dirty="0"/>
              <a:t>, „Build result“, /*expect*/ OK, Measurement .build());</a:t>
            </a:r>
          </a:p>
          <a:p>
            <a:pPr marL="0" indent="0">
              <a:buNone/>
            </a:pPr>
            <a:r>
              <a:rPr lang="en-US" sz="1600" noProof="0" dirty="0" err="1"/>
              <a:t>checkAndLog</a:t>
            </a:r>
            <a:r>
              <a:rPr lang="en-US" sz="1600" noProof="0" dirty="0"/>
              <a:t> (</a:t>
            </a:r>
            <a:r>
              <a:rPr lang="en-US" sz="1600" noProof="0" dirty="0" err="1"/>
              <a:t>uniqueId</a:t>
            </a:r>
            <a:r>
              <a:rPr lang="en-US" sz="1600" noProof="0" dirty="0"/>
              <a:t>, „Execute result “, /*expect*/ PASS, Measurement .execute());</a:t>
            </a:r>
          </a:p>
          <a:p>
            <a:pPr marL="0" indent="0">
              <a:buNone/>
            </a:pPr>
            <a:r>
              <a:rPr lang="en-US" sz="1600" noProof="0" dirty="0" err="1"/>
              <a:t>checkAndLog</a:t>
            </a:r>
            <a:r>
              <a:rPr lang="en-US" sz="1600" noProof="0" dirty="0"/>
              <a:t> (</a:t>
            </a:r>
            <a:r>
              <a:rPr lang="en-US" sz="1600" noProof="0" dirty="0" err="1"/>
              <a:t>uniqueId</a:t>
            </a:r>
            <a:r>
              <a:rPr lang="en-US" sz="1600" noProof="0" dirty="0"/>
              <a:t>, „State checks “, /*expect*/ </a:t>
            </a:r>
            <a:r>
              <a:rPr lang="en-US" sz="1600" noProof="0" dirty="0" err="1"/>
              <a:t>setupAndExpect.expect.State</a:t>
            </a:r>
            <a:r>
              <a:rPr lang="en-US" sz="1600" noProof="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33876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4DE69-8899-3AC4-3203-B583EA003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808EB-1DBF-302B-1373-28E31FA18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3048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Next Steps</a:t>
            </a:r>
            <a:br>
              <a:rPr lang="en-US" sz="1600" b="1" noProof="0" dirty="0"/>
            </a:br>
            <a:endParaRPr lang="en-US" sz="16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B4AF5-28B9-59C9-A947-240DBCA4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9893"/>
            <a:ext cx="10515600" cy="52170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noProof="0" dirty="0"/>
              <a:t>Prove of concept:</a:t>
            </a:r>
          </a:p>
          <a:p>
            <a:r>
              <a:rPr lang="en-US" sz="1600" noProof="0" dirty="0"/>
              <a:t>Manually setup required files in </a:t>
            </a:r>
            <a:r>
              <a:rPr lang="en-US" sz="1600" dirty="0"/>
              <a:t>required location </a:t>
            </a:r>
          </a:p>
          <a:p>
            <a:pPr lvl="1"/>
            <a:r>
              <a:rPr lang="en-US" sz="1200" dirty="0"/>
              <a:t>Common data </a:t>
            </a:r>
          </a:p>
          <a:p>
            <a:pPr lvl="2"/>
            <a:r>
              <a:rPr lang="en-US" sz="800" dirty="0"/>
              <a:t>test template in </a:t>
            </a:r>
            <a:r>
              <a:rPr lang="en-US" sz="800" dirty="0" err="1"/>
              <a:t>hw</a:t>
            </a:r>
            <a:r>
              <a:rPr lang="en-US" sz="800" dirty="0"/>
              <a:t>/</a:t>
            </a:r>
            <a:r>
              <a:rPr lang="en-US" sz="800" dirty="0" err="1"/>
              <a:t>ext</a:t>
            </a:r>
            <a:r>
              <a:rPr lang="en-US" sz="800" dirty="0"/>
              <a:t>/tests/templates (?)</a:t>
            </a:r>
          </a:p>
          <a:p>
            <a:pPr lvl="2"/>
            <a:r>
              <a:rPr lang="en-US" sz="800" dirty="0"/>
              <a:t>test execution configuration in </a:t>
            </a:r>
            <a:r>
              <a:rPr lang="en-US" sz="800" dirty="0" err="1"/>
              <a:t>hw</a:t>
            </a:r>
            <a:r>
              <a:rPr lang="en-US" sz="800" dirty="0"/>
              <a:t>/</a:t>
            </a:r>
            <a:r>
              <a:rPr lang="en-US" sz="800" dirty="0" err="1"/>
              <a:t>ext</a:t>
            </a:r>
            <a:r>
              <a:rPr lang="en-US" sz="800" dirty="0"/>
              <a:t>/tests/execution (?)</a:t>
            </a:r>
          </a:p>
          <a:p>
            <a:pPr lvl="2"/>
            <a:r>
              <a:rPr lang="en-US" sz="800" dirty="0"/>
              <a:t>Test setup definition(Setups including generic setup, which might work for large number of variants)</a:t>
            </a:r>
          </a:p>
          <a:p>
            <a:pPr lvl="2"/>
            <a:endParaRPr lang="en-US" sz="800" dirty="0"/>
          </a:p>
          <a:p>
            <a:pPr lvl="1"/>
            <a:r>
              <a:rPr lang="en-US" sz="1200" noProof="0" dirty="0"/>
              <a:t>Variant data in </a:t>
            </a:r>
            <a:r>
              <a:rPr lang="en-US" sz="1200" noProof="0" dirty="0" err="1"/>
              <a:t>hw</a:t>
            </a:r>
            <a:r>
              <a:rPr lang="en-US" sz="1200" noProof="0" dirty="0"/>
              <a:t>/</a:t>
            </a:r>
            <a:r>
              <a:rPr lang="en-US" sz="1200" noProof="0" dirty="0" err="1"/>
              <a:t>ext</a:t>
            </a:r>
            <a:r>
              <a:rPr lang="en-US" sz="1200" noProof="0" dirty="0"/>
              <a:t>/&lt;variant&gt;/Driver/</a:t>
            </a:r>
            <a:r>
              <a:rPr lang="en-US" sz="1200" noProof="0" dirty="0" err="1"/>
              <a:t>TestSetups</a:t>
            </a:r>
            <a:r>
              <a:rPr lang="en-US" sz="1200" noProof="0" dirty="0"/>
              <a:t>(?)</a:t>
            </a:r>
          </a:p>
          <a:p>
            <a:pPr lvl="2"/>
            <a:r>
              <a:rPr lang="en-US" sz="800" dirty="0"/>
              <a:t>Instrument configuration</a:t>
            </a:r>
          </a:p>
          <a:p>
            <a:pPr lvl="2"/>
            <a:r>
              <a:rPr lang="en-US" sz="800" dirty="0"/>
              <a:t>Instrument setup</a:t>
            </a:r>
          </a:p>
          <a:p>
            <a:r>
              <a:rPr lang="en-US" sz="1600" dirty="0"/>
              <a:t>Prepare generator to generate a working component test based on the manual files</a:t>
            </a:r>
          </a:p>
          <a:p>
            <a:r>
              <a:rPr lang="en-US" sz="1600" dirty="0"/>
              <a:t>Prepare GUI interfaces to write </a:t>
            </a:r>
            <a:r>
              <a:rPr lang="en-US" sz="1600" dirty="0" err="1"/>
              <a:t>json</a:t>
            </a:r>
            <a:r>
              <a:rPr lang="en-US" sz="1600" dirty="0"/>
              <a:t> input files</a:t>
            </a:r>
          </a:p>
          <a:p>
            <a:pPr lvl="1"/>
            <a:r>
              <a:rPr lang="en-US" sz="1200" dirty="0"/>
              <a:t>Instrument definition</a:t>
            </a:r>
          </a:p>
          <a:p>
            <a:pPr lvl="1"/>
            <a:r>
              <a:rPr lang="en-US" sz="1200" dirty="0"/>
              <a:t>Flow definition</a:t>
            </a:r>
          </a:p>
          <a:p>
            <a:pPr lvl="1"/>
            <a:r>
              <a:rPr lang="en-US" sz="1200" dirty="0"/>
              <a:t>Test setup definition</a:t>
            </a:r>
          </a:p>
          <a:p>
            <a:pPr lvl="1"/>
            <a:r>
              <a:rPr lang="en-US" sz="1200"/>
              <a:t>…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Provide GUI for fast and failure preventing setup</a:t>
            </a:r>
          </a:p>
          <a:p>
            <a:r>
              <a:rPr lang="en-US" sz="1600" dirty="0"/>
              <a:t>Read instrument model (on demand – e.g. generate min max setups/use defaults)</a:t>
            </a:r>
          </a:p>
          <a:p>
            <a:r>
              <a:rPr lang="en-US" sz="1600" dirty="0"/>
              <a:t>Assist creation of new variants</a:t>
            </a:r>
          </a:p>
          <a:p>
            <a:pPr marL="914400" lvl="2" indent="0">
              <a:buNone/>
            </a:pPr>
            <a:endParaRPr lang="en-US" sz="800" noProof="0" dirty="0"/>
          </a:p>
        </p:txBody>
      </p:sp>
    </p:spTree>
    <p:extLst>
      <p:ext uri="{BB962C8B-B14F-4D97-AF65-F5344CB8AC3E}">
        <p14:creationId xmlns:p14="http://schemas.microsoft.com/office/powerpoint/2010/main" val="3012380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8D1F-6131-3273-E778-059C067FE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4DB1F-8EB5-98A9-50E0-322225379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0135"/>
          </a:xfrm>
        </p:spPr>
        <p:txBody>
          <a:bodyPr>
            <a:normAutofit fontScale="90000"/>
          </a:bodyPr>
          <a:lstStyle/>
          <a:p>
            <a:r>
              <a:rPr lang="en-US" sz="1800" noProof="0" dirty="0"/>
              <a:t>Notes:</a:t>
            </a:r>
            <a:br>
              <a:rPr lang="en-US" sz="1600" b="1" noProof="0" dirty="0"/>
            </a:br>
            <a:endParaRPr lang="en-US" sz="16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0741B-6175-0756-E1A3-94788D37D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7839"/>
            <a:ext cx="10515600" cy="54991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200" noProof="0" dirty="0"/>
              <a:t>Variant specific data shall be in variant -&gt; generic test directory with variant specific setup/expect not acceptable</a:t>
            </a:r>
          </a:p>
          <a:p>
            <a:pPr>
              <a:lnSpc>
                <a:spcPct val="100000"/>
              </a:lnSpc>
            </a:pPr>
            <a:endParaRPr lang="en-US" sz="1200" noProof="0" dirty="0"/>
          </a:p>
        </p:txBody>
      </p:sp>
    </p:spTree>
    <p:extLst>
      <p:ext uri="{BB962C8B-B14F-4D97-AF65-F5344CB8AC3E}">
        <p14:creationId xmlns:p14="http://schemas.microsoft.com/office/powerpoint/2010/main" val="2624023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1404</Words>
  <Application>Microsoft Office PowerPoint</Application>
  <PresentationFormat>Widescreen</PresentationFormat>
  <Paragraphs>320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Component Test Streamlining</vt:lpstr>
      <vt:lpstr>Challenges of current copy strategy</vt:lpstr>
      <vt:lpstr>Current Test Variants</vt:lpstr>
      <vt:lpstr>Requirements for future Component Testing</vt:lpstr>
      <vt:lpstr>Building Blocks</vt:lpstr>
      <vt:lpstr>Execution Blocks</vt:lpstr>
      <vt:lpstr>Dcvi Test Execution Configuration</vt:lpstr>
      <vt:lpstr>Dcvi Instrument Configuration</vt:lpstr>
      <vt:lpstr>Dcvi Instrument Setup</vt:lpstr>
      <vt:lpstr>Decisions</vt:lpstr>
      <vt:lpstr>Dcvi Test Setup TestName = Level:Simple </vt:lpstr>
      <vt:lpstr>Next Steps </vt:lpstr>
      <vt:lpstr>Notes: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Bergdolt, Wolfgang</dc:creator>
  <cp:lastModifiedBy>Bergdolt, Wolfgang</cp:lastModifiedBy>
  <cp:revision>5</cp:revision>
  <dcterms:created xsi:type="dcterms:W3CDTF">2026-02-18T08:31:29Z</dcterms:created>
  <dcterms:modified xsi:type="dcterms:W3CDTF">2026-02-25T08:47:43Z</dcterms:modified>
</cp:coreProperties>
</file>